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2" r:id="rId1"/>
  </p:sldMasterIdLst>
  <p:sldIdLst>
    <p:sldId id="256" r:id="rId2"/>
    <p:sldId id="257" r:id="rId3"/>
    <p:sldId id="261" r:id="rId4"/>
    <p:sldId id="263" r:id="rId5"/>
    <p:sldId id="258" r:id="rId6"/>
    <p:sldId id="259" r:id="rId7"/>
    <p:sldId id="262"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yog Kale" initials="SK" lastIdx="1" clrIdx="0">
    <p:extLst>
      <p:ext uri="{19B8F6BF-5375-455C-9EA6-DF929625EA0E}">
        <p15:presenceInfo xmlns:p15="http://schemas.microsoft.com/office/powerpoint/2012/main" userId="6cf475e7b457e6f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1382974766"/>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4055129408"/>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37542015"/>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175464269"/>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79562932"/>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1632504858"/>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4290583142"/>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766166563"/>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893475007"/>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BE3DF7-68E0-42BE-9F71-83845FDE6074}" type="datetimeFigureOut">
              <a:rPr lang="en-IN" smtClean="0"/>
              <a:t>02-05-2023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543657390"/>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DBE3DF7-68E0-42BE-9F71-83845FDE6074}" type="datetimeFigureOut">
              <a:rPr lang="en-IN" smtClean="0"/>
              <a:t>02-05-2023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3341519782"/>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BE3DF7-68E0-42BE-9F71-83845FDE6074}" type="datetimeFigureOut">
              <a:rPr lang="en-IN" smtClean="0"/>
              <a:t>02-05-2023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2630350169"/>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DBE3DF7-68E0-42BE-9F71-83845FDE6074}" type="datetimeFigureOut">
              <a:rPr lang="en-IN" smtClean="0"/>
              <a:t>02-05-2023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3312415109"/>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BE3DF7-68E0-42BE-9F71-83845FDE6074}" type="datetimeFigureOut">
              <a:rPr lang="en-IN" smtClean="0"/>
              <a:t>02-05-2023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2711334032"/>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DBE3DF7-68E0-42BE-9F71-83845FDE6074}" type="datetimeFigureOut">
              <a:rPr lang="en-IN" smtClean="0"/>
              <a:t>02-05-2023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9BBE3E0-A9D0-4037-B789-EFD33F38F390}" type="slidenum">
              <a:rPr lang="en-IN" smtClean="0"/>
              <a:t>‹#›</a:t>
            </a:fld>
            <a:endParaRPr lang="en-IN"/>
          </a:p>
        </p:txBody>
      </p:sp>
    </p:spTree>
    <p:extLst>
      <p:ext uri="{BB962C8B-B14F-4D97-AF65-F5344CB8AC3E}">
        <p14:creationId xmlns:p14="http://schemas.microsoft.com/office/powerpoint/2010/main" val="859078272"/>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9BBE3E0-A9D0-4037-B789-EFD33F38F390}" type="slidenum">
              <a:rPr lang="en-IN" smtClean="0"/>
              <a:t>‹#›</a:t>
            </a:fld>
            <a:endParaRPr lang="en-IN"/>
          </a:p>
        </p:txBody>
      </p:sp>
      <p:sp>
        <p:nvSpPr>
          <p:cNvPr id="5" name="Date Placeholder 4"/>
          <p:cNvSpPr>
            <a:spLocks noGrp="1"/>
          </p:cNvSpPr>
          <p:nvPr>
            <p:ph type="dt" sz="half" idx="10"/>
          </p:nvPr>
        </p:nvSpPr>
        <p:spPr/>
        <p:txBody>
          <a:bodyPr/>
          <a:lstStyle/>
          <a:p>
            <a:fld id="{9DBE3DF7-68E0-42BE-9F71-83845FDE6074}" type="datetimeFigureOut">
              <a:rPr lang="en-IN" smtClean="0"/>
              <a:t>02-05-2023</a:t>
            </a:fld>
            <a:endParaRPr lang="en-IN"/>
          </a:p>
        </p:txBody>
      </p:sp>
    </p:spTree>
    <p:extLst>
      <p:ext uri="{BB962C8B-B14F-4D97-AF65-F5344CB8AC3E}">
        <p14:creationId xmlns:p14="http://schemas.microsoft.com/office/powerpoint/2010/main" val="3239380870"/>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BE3DF7-68E0-42BE-9F71-83845FDE6074}" type="datetimeFigureOut">
              <a:rPr lang="en-IN" smtClean="0"/>
              <a:t>02-05-2023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9BBE3E0-A9D0-4037-B789-EFD33F38F390}" type="slidenum">
              <a:rPr lang="en-IN" smtClean="0"/>
              <a:t>‹#›</a:t>
            </a:fld>
            <a:endParaRPr lang="en-IN"/>
          </a:p>
        </p:txBody>
      </p:sp>
    </p:spTree>
    <p:extLst>
      <p:ext uri="{BB962C8B-B14F-4D97-AF65-F5344CB8AC3E}">
        <p14:creationId xmlns:p14="http://schemas.microsoft.com/office/powerpoint/2010/main" val="2740182443"/>
      </p:ext>
    </p:extLst>
  </p:cSld>
  <p:clrMap bg1="lt1" tx1="dk1" bg2="lt2" tx2="dk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 id="2147483795" r:id="rId13"/>
    <p:sldLayoutId id="2147483796" r:id="rId14"/>
    <p:sldLayoutId id="2147483797" r:id="rId15"/>
    <p:sldLayoutId id="2147483798" r:id="rId16"/>
  </p:sldLayoutIdLst>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C1B13-8358-BB30-38E2-0712913749A8}"/>
              </a:ext>
            </a:extLst>
          </p:cNvPr>
          <p:cNvSpPr>
            <a:spLocks noGrp="1"/>
          </p:cNvSpPr>
          <p:nvPr>
            <p:ph type="ctrTitle"/>
          </p:nvPr>
        </p:nvSpPr>
        <p:spPr>
          <a:xfrm>
            <a:off x="878542" y="1683572"/>
            <a:ext cx="8247530" cy="1445110"/>
          </a:xfrm>
          <a:solidFill>
            <a:schemeClr val="bg1">
              <a:lumMod val="85000"/>
            </a:schemeClr>
          </a:solidFill>
          <a:effectLst>
            <a:glow rad="101600">
              <a:schemeClr val="accent2">
                <a:satMod val="175000"/>
                <a:alpha val="40000"/>
              </a:schemeClr>
            </a:glow>
          </a:effectLst>
        </p:spPr>
        <p:txBody>
          <a:bodyPr>
            <a:normAutofit/>
          </a:bodyPr>
          <a:lstStyle/>
          <a:p>
            <a:pPr algn="ctr"/>
            <a:r>
              <a:rPr lang="en-IN" sz="4400" cap="none"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Automatic street light control </a:t>
            </a:r>
            <a:br>
              <a:rPr lang="en-IN" sz="4400" cap="none"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IN" sz="4400" cap="none"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using 8051</a:t>
            </a:r>
          </a:p>
        </p:txBody>
      </p:sp>
      <p:sp>
        <p:nvSpPr>
          <p:cNvPr id="3" name="Subtitle 2">
            <a:extLst>
              <a:ext uri="{FF2B5EF4-FFF2-40B4-BE49-F238E27FC236}">
                <a16:creationId xmlns:a16="http://schemas.microsoft.com/office/drawing/2014/main" id="{284BBC1C-3119-2012-24E7-5C8B7A9965EA}"/>
              </a:ext>
            </a:extLst>
          </p:cNvPr>
          <p:cNvSpPr>
            <a:spLocks noGrp="1"/>
          </p:cNvSpPr>
          <p:nvPr>
            <p:ph type="subTitle" idx="1"/>
          </p:nvPr>
        </p:nvSpPr>
        <p:spPr>
          <a:xfrm>
            <a:off x="950259" y="3841377"/>
            <a:ext cx="7333129" cy="2407024"/>
          </a:xfrm>
          <a:solidFill>
            <a:schemeClr val="bg1">
              <a:lumMod val="85000"/>
            </a:schemeClr>
          </a:solidFill>
          <a:ln>
            <a:solidFill>
              <a:srgbClr val="FFFF00"/>
            </a:solidFill>
          </a:ln>
          <a:effectLst>
            <a:outerShdw blurRad="50800" dist="38100" dir="2700000" algn="tl" rotWithShape="0">
              <a:prstClr val="black">
                <a:alpha val="40000"/>
              </a:prstClr>
            </a:outerShdw>
          </a:effectLst>
        </p:spPr>
        <p:txBody>
          <a:bodyPr>
            <a:normAutofit/>
          </a:bodyPr>
          <a:lstStyle/>
          <a:p>
            <a:pPr algn="l"/>
            <a:r>
              <a:rPr lang="en-IN" sz="2000" cap="none" dirty="0">
                <a:solidFill>
                  <a:srgbClr val="0070C0"/>
                </a:solidFill>
                <a:latin typeface="Times New Roman" panose="02020603050405020304" pitchFamily="18" charset="0"/>
                <a:cs typeface="Times New Roman" panose="02020603050405020304" pitchFamily="18" charset="0"/>
              </a:rPr>
              <a:t>Student Name :   </a:t>
            </a:r>
            <a:r>
              <a:rPr lang="en-IN" sz="2000" cap="none" dirty="0">
                <a:solidFill>
                  <a:schemeClr val="tx1">
                    <a:lumMod val="95000"/>
                    <a:lumOff val="5000"/>
                  </a:schemeClr>
                </a:solidFill>
                <a:latin typeface="Times New Roman" panose="02020603050405020304" pitchFamily="18" charset="0"/>
                <a:cs typeface="Times New Roman" panose="02020603050405020304" pitchFamily="18" charset="0"/>
              </a:rPr>
              <a:t>Suyog </a:t>
            </a:r>
            <a:r>
              <a:rPr lang="en-IN" sz="2000" cap="none" dirty="0" err="1">
                <a:solidFill>
                  <a:schemeClr val="tx1">
                    <a:lumMod val="95000"/>
                    <a:lumOff val="5000"/>
                  </a:schemeClr>
                </a:solidFill>
                <a:latin typeface="Times New Roman" panose="02020603050405020304" pitchFamily="18" charset="0"/>
                <a:cs typeface="Times New Roman" panose="02020603050405020304" pitchFamily="18" charset="0"/>
              </a:rPr>
              <a:t>Jayavant</a:t>
            </a:r>
            <a:r>
              <a:rPr lang="en-IN" sz="2000" cap="none" dirty="0">
                <a:solidFill>
                  <a:schemeClr val="tx1">
                    <a:lumMod val="95000"/>
                    <a:lumOff val="5000"/>
                  </a:schemeClr>
                </a:solidFill>
                <a:latin typeface="Times New Roman" panose="02020603050405020304" pitchFamily="18" charset="0"/>
                <a:cs typeface="Times New Roman" panose="02020603050405020304" pitchFamily="18" charset="0"/>
              </a:rPr>
              <a:t> Kale</a:t>
            </a:r>
          </a:p>
          <a:p>
            <a:pPr algn="l"/>
            <a:r>
              <a:rPr lang="en-IN" sz="2000" dirty="0">
                <a:solidFill>
                  <a:srgbClr val="0070C0"/>
                </a:solidFill>
                <a:latin typeface="Times New Roman" panose="02020603050405020304" pitchFamily="18" charset="0"/>
                <a:cs typeface="Times New Roman" panose="02020603050405020304" pitchFamily="18" charset="0"/>
              </a:rPr>
              <a:t>Course Name  :  </a:t>
            </a: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Microcontroller and Interfacing</a:t>
            </a:r>
          </a:p>
          <a:p>
            <a:pPr algn="l"/>
            <a:r>
              <a:rPr lang="en-IN" sz="2000" dirty="0">
                <a:solidFill>
                  <a:srgbClr val="0070C0"/>
                </a:solidFill>
                <a:latin typeface="Times New Roman" panose="02020603050405020304" pitchFamily="18" charset="0"/>
                <a:cs typeface="Times New Roman" panose="02020603050405020304" pitchFamily="18" charset="0"/>
              </a:rPr>
              <a:t>Course Code   :  </a:t>
            </a: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EX2404</a:t>
            </a:r>
          </a:p>
          <a:p>
            <a:pPr algn="l"/>
            <a:r>
              <a:rPr lang="en-IN" sz="2000" cap="none" dirty="0">
                <a:solidFill>
                  <a:srgbClr val="0070C0"/>
                </a:solidFill>
                <a:latin typeface="Times New Roman" panose="02020603050405020304" pitchFamily="18" charset="0"/>
                <a:cs typeface="Times New Roman" panose="02020603050405020304" pitchFamily="18" charset="0"/>
              </a:rPr>
              <a:t>  Roll No .       :  </a:t>
            </a:r>
            <a:r>
              <a:rPr lang="en-IN" sz="2000" cap="none" dirty="0">
                <a:solidFill>
                  <a:schemeClr val="tx1">
                    <a:lumMod val="95000"/>
                    <a:lumOff val="5000"/>
                  </a:schemeClr>
                </a:solidFill>
                <a:latin typeface="Times New Roman" panose="02020603050405020304" pitchFamily="18" charset="0"/>
                <a:cs typeface="Times New Roman" panose="02020603050405020304" pitchFamily="18" charset="0"/>
              </a:rPr>
              <a:t>21151225</a:t>
            </a:r>
          </a:p>
          <a:p>
            <a:pPr algn="l"/>
            <a:r>
              <a:rPr lang="en-IN" sz="2000" dirty="0">
                <a:solidFill>
                  <a:srgbClr val="0070C0"/>
                </a:solidFill>
                <a:latin typeface="Times New Roman" panose="02020603050405020304" pitchFamily="18" charset="0"/>
                <a:cs typeface="Times New Roman" panose="02020603050405020304" pitchFamily="18" charset="0"/>
              </a:rPr>
              <a:t>Branch Name  : </a:t>
            </a:r>
            <a:r>
              <a:rPr lang="en-IN" sz="2000" dirty="0">
                <a:solidFill>
                  <a:schemeClr val="tx1">
                    <a:lumMod val="95000"/>
                    <a:lumOff val="5000"/>
                  </a:schemeClr>
                </a:solidFill>
                <a:latin typeface="Times New Roman" panose="02020603050405020304" pitchFamily="18" charset="0"/>
                <a:cs typeface="Times New Roman" panose="02020603050405020304" pitchFamily="18" charset="0"/>
              </a:rPr>
              <a:t>Second Year ENTC (EX-1)</a:t>
            </a:r>
            <a:endParaRPr lang="en-IN" sz="2000" cap="none" dirty="0">
              <a:solidFill>
                <a:schemeClr val="tx1">
                  <a:lumMod val="95000"/>
                  <a:lumOff val="5000"/>
                </a:schemeClr>
              </a:solidFill>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2FBC6677-5FF8-8D58-C1F3-D25156FC3C5D}"/>
              </a:ext>
            </a:extLst>
          </p:cNvPr>
          <p:cNvGraphicFramePr>
            <a:graphicFrameLocks noGrp="1"/>
          </p:cNvGraphicFramePr>
          <p:nvPr>
            <p:extLst>
              <p:ext uri="{D42A27DB-BD31-4B8C-83A1-F6EECF244321}">
                <p14:modId xmlns:p14="http://schemas.microsoft.com/office/powerpoint/2010/main" val="274872123"/>
              </p:ext>
            </p:extLst>
          </p:nvPr>
        </p:nvGraphicFramePr>
        <p:xfrm>
          <a:off x="950259" y="719666"/>
          <a:ext cx="2671482" cy="518160"/>
        </p:xfrm>
        <a:graphic>
          <a:graphicData uri="http://schemas.openxmlformats.org/drawingml/2006/table">
            <a:tbl>
              <a:tblPr firstRow="1" bandRow="1">
                <a:tableStyleId>{5C22544A-7EE6-4342-B048-85BDC9FD1C3A}</a:tableStyleId>
              </a:tblPr>
              <a:tblGrid>
                <a:gridCol w="2671482">
                  <a:extLst>
                    <a:ext uri="{9D8B030D-6E8A-4147-A177-3AD203B41FA5}">
                      <a16:colId xmlns:a16="http://schemas.microsoft.com/office/drawing/2014/main" val="431373821"/>
                    </a:ext>
                  </a:extLst>
                </a:gridCol>
              </a:tblGrid>
              <a:tr h="370840">
                <a:tc>
                  <a:txBody>
                    <a:bodyPr/>
                    <a:lstStyle/>
                    <a:p>
                      <a:pPr algn="l"/>
                      <a:r>
                        <a:rPr lang="en-IN" sz="2800" b="0" u="none" dirty="0">
                          <a:solidFill>
                            <a:srgbClr val="0070C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Project Name :</a:t>
                      </a:r>
                    </a:p>
                  </a:txBody>
                  <a:tcPr>
                    <a:solidFill>
                      <a:schemeClr val="bg1">
                        <a:lumMod val="85000"/>
                      </a:schemeClr>
                    </a:solidFill>
                  </a:tcPr>
                </a:tc>
                <a:extLst>
                  <a:ext uri="{0D108BD9-81ED-4DB2-BD59-A6C34878D82A}">
                    <a16:rowId xmlns:a16="http://schemas.microsoft.com/office/drawing/2014/main" val="2284034626"/>
                  </a:ext>
                </a:extLst>
              </a:tr>
            </a:tbl>
          </a:graphicData>
        </a:graphic>
      </p:graphicFrame>
    </p:spTree>
    <p:extLst>
      <p:ext uri="{BB962C8B-B14F-4D97-AF65-F5344CB8AC3E}">
        <p14:creationId xmlns:p14="http://schemas.microsoft.com/office/powerpoint/2010/main" val="2513297998"/>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BD3D3-2F12-5014-3526-8DBAA0414C79}"/>
              </a:ext>
            </a:extLst>
          </p:cNvPr>
          <p:cNvSpPr>
            <a:spLocks noGrp="1"/>
          </p:cNvSpPr>
          <p:nvPr>
            <p:ph type="title"/>
          </p:nvPr>
        </p:nvSpPr>
        <p:spPr>
          <a:xfrm>
            <a:off x="363569" y="332543"/>
            <a:ext cx="5149725" cy="502024"/>
          </a:xfrm>
          <a:ln>
            <a:solidFill>
              <a:schemeClr val="bg1">
                <a:lumMod val="85000"/>
              </a:schemeClr>
            </a:solidFill>
          </a:ln>
        </p:spPr>
        <p:txBody>
          <a:bodyPr>
            <a:normAutofit fontScale="90000"/>
          </a:bodyPr>
          <a:lstStyle/>
          <a:p>
            <a:r>
              <a:rPr lang="en-US" sz="2400" b="0" i="0"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Automatic street light control using 8051 :</a:t>
            </a:r>
            <a:endParaRPr lang="en-IN" sz="2400"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DADD73D-DF7E-71F6-5BCF-9C814B21362C}"/>
              </a:ext>
            </a:extLst>
          </p:cNvPr>
          <p:cNvSpPr>
            <a:spLocks noGrp="1"/>
          </p:cNvSpPr>
          <p:nvPr>
            <p:ph idx="1"/>
          </p:nvPr>
        </p:nvSpPr>
        <p:spPr>
          <a:xfrm>
            <a:off x="650440" y="1246095"/>
            <a:ext cx="8596668" cy="5028350"/>
          </a:xfrm>
        </p:spPr>
        <p:txBody>
          <a:bodyPr>
            <a:normAutofit/>
          </a:bodyPr>
          <a:lstStyle/>
          <a:p>
            <a:pPr algn="just"/>
            <a:r>
              <a:rPr lang="en-US" sz="1600" b="0" i="0" dirty="0">
                <a:solidFill>
                  <a:schemeClr val="accent4">
                    <a:lumMod val="50000"/>
                  </a:schemeClr>
                </a:solidFill>
                <a:effectLst/>
                <a:latin typeface="Times New Roman" panose="02020603050405020304" pitchFamily="18" charset="0"/>
                <a:cs typeface="Times New Roman" panose="02020603050405020304" pitchFamily="18" charset="0"/>
              </a:rPr>
              <a:t>Automatic street light control using 8051 microcontroller can be achieved by interfacing a light sensor with the microcontroller. The light sensor detects the amount of ambient light present and sends the signal to the microcontroller. The microcontroller then switches the street lights ON or OFF depending upon the ambient light level.</a:t>
            </a:r>
          </a:p>
          <a:p>
            <a:pPr algn="just"/>
            <a:r>
              <a:rPr lang="en-US" sz="1600" b="0" i="0" dirty="0">
                <a:solidFill>
                  <a:schemeClr val="accent4">
                    <a:lumMod val="50000"/>
                  </a:schemeClr>
                </a:solidFill>
                <a:effectLst/>
                <a:latin typeface="Times New Roman" panose="02020603050405020304" pitchFamily="18" charset="0"/>
                <a:cs typeface="Times New Roman" panose="02020603050405020304" pitchFamily="18" charset="0"/>
              </a:rPr>
              <a:t>Here's a general idea of how this can be implemented:</a:t>
            </a:r>
          </a:p>
          <a:p>
            <a:pPr algn="just">
              <a:buFont typeface="+mj-lt"/>
              <a:buAutoNum type="arabicPeriod"/>
            </a:pPr>
            <a:r>
              <a:rPr lang="en-US" sz="1600" b="0" i="0" dirty="0">
                <a:solidFill>
                  <a:schemeClr val="accent4">
                    <a:lumMod val="50000"/>
                  </a:schemeClr>
                </a:solidFill>
                <a:effectLst/>
                <a:latin typeface="Times New Roman" panose="02020603050405020304" pitchFamily="18" charset="0"/>
                <a:cs typeface="Times New Roman" panose="02020603050405020304" pitchFamily="18" charset="0"/>
              </a:rPr>
              <a:t>Connect the light sensor to one of the input ports of the 8051 microcontroller.</a:t>
            </a:r>
          </a:p>
          <a:p>
            <a:pPr algn="just">
              <a:buFont typeface="+mj-lt"/>
              <a:buAutoNum type="arabicPeriod"/>
            </a:pPr>
            <a:r>
              <a:rPr lang="en-US" sz="1600" b="0" i="0" dirty="0">
                <a:solidFill>
                  <a:schemeClr val="accent4">
                    <a:lumMod val="50000"/>
                  </a:schemeClr>
                </a:solidFill>
                <a:effectLst/>
                <a:latin typeface="Times New Roman" panose="02020603050405020304" pitchFamily="18" charset="0"/>
                <a:cs typeface="Times New Roman" panose="02020603050405020304" pitchFamily="18" charset="0"/>
              </a:rPr>
              <a:t>Write a program to continuously monitor the input port connected to the light sensor.</a:t>
            </a:r>
          </a:p>
          <a:p>
            <a:pPr algn="just">
              <a:buFont typeface="+mj-lt"/>
              <a:buAutoNum type="arabicPeriod"/>
            </a:pPr>
            <a:r>
              <a:rPr lang="en-US" sz="1600" b="0" i="0" dirty="0">
                <a:solidFill>
                  <a:schemeClr val="accent4">
                    <a:lumMod val="50000"/>
                  </a:schemeClr>
                </a:solidFill>
                <a:effectLst/>
                <a:latin typeface="Times New Roman" panose="02020603050405020304" pitchFamily="18" charset="0"/>
                <a:cs typeface="Times New Roman" panose="02020603050405020304" pitchFamily="18" charset="0"/>
              </a:rPr>
              <a:t>Determine a threshold value for the ambient light level, below which the street lights should be switched ON.</a:t>
            </a:r>
          </a:p>
          <a:p>
            <a:pPr algn="just">
              <a:buFont typeface="+mj-lt"/>
              <a:buAutoNum type="arabicPeriod"/>
            </a:pPr>
            <a:r>
              <a:rPr lang="en-US" sz="1600" b="0" i="0" dirty="0">
                <a:solidFill>
                  <a:schemeClr val="accent4">
                    <a:lumMod val="50000"/>
                  </a:schemeClr>
                </a:solidFill>
                <a:effectLst/>
                <a:latin typeface="Times New Roman" panose="02020603050405020304" pitchFamily="18" charset="0"/>
                <a:cs typeface="Times New Roman" panose="02020603050405020304" pitchFamily="18" charset="0"/>
              </a:rPr>
              <a:t>When the ambient light level falls below the threshold value, the microcontroller should send a signal to switch ON the street lights. When the ambient light level rises above the threshold value, the microcontroller should send a signal to switch OFF the street lights.</a:t>
            </a:r>
          </a:p>
          <a:p>
            <a:pPr algn="just">
              <a:buFont typeface="+mj-lt"/>
              <a:buAutoNum type="arabicPeriod"/>
            </a:pPr>
            <a:r>
              <a:rPr lang="en-US" sz="1600" b="0" i="0" dirty="0">
                <a:solidFill>
                  <a:schemeClr val="accent4">
                    <a:lumMod val="50000"/>
                  </a:schemeClr>
                </a:solidFill>
                <a:effectLst/>
                <a:latin typeface="Times New Roman" panose="02020603050405020304" pitchFamily="18" charset="0"/>
                <a:cs typeface="Times New Roman" panose="02020603050405020304" pitchFamily="18" charset="0"/>
              </a:rPr>
              <a:t>Use a relay driver circuit to control the switching of the street lights.</a:t>
            </a:r>
          </a:p>
          <a:p>
            <a:pPr algn="just">
              <a:buFont typeface="+mj-lt"/>
              <a:buAutoNum type="arabicPeriod"/>
            </a:pPr>
            <a:r>
              <a:rPr lang="en-US" sz="1600" b="0" i="0" dirty="0">
                <a:solidFill>
                  <a:schemeClr val="accent4">
                    <a:lumMod val="50000"/>
                  </a:schemeClr>
                </a:solidFill>
                <a:effectLst/>
                <a:latin typeface="Times New Roman" panose="02020603050405020304" pitchFamily="18" charset="0"/>
                <a:cs typeface="Times New Roman" panose="02020603050405020304" pitchFamily="18" charset="0"/>
              </a:rPr>
              <a:t>Finally, test the circuit by varying the light levels and observe if the street lights turn ON and OFF accordingly.</a:t>
            </a:r>
          </a:p>
          <a:p>
            <a:endParaRPr lang="en-IN" dirty="0"/>
          </a:p>
        </p:txBody>
      </p:sp>
    </p:spTree>
    <p:extLst>
      <p:ext uri="{BB962C8B-B14F-4D97-AF65-F5344CB8AC3E}">
        <p14:creationId xmlns:p14="http://schemas.microsoft.com/office/powerpoint/2010/main" val="3185600940"/>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D3AF7-2B76-B49B-A69E-0864A552FA26}"/>
              </a:ext>
            </a:extLst>
          </p:cNvPr>
          <p:cNvSpPr>
            <a:spLocks noGrp="1"/>
          </p:cNvSpPr>
          <p:nvPr>
            <p:ph type="title"/>
          </p:nvPr>
        </p:nvSpPr>
        <p:spPr>
          <a:xfrm>
            <a:off x="435288" y="493060"/>
            <a:ext cx="2379630" cy="744070"/>
          </a:xfrm>
          <a:solidFill>
            <a:schemeClr val="bg1">
              <a:lumMod val="95000"/>
            </a:schemeClr>
          </a:solidFill>
          <a:ln>
            <a:solidFill>
              <a:schemeClr val="bg1">
                <a:lumMod val="85000"/>
              </a:schemeClr>
            </a:solidFill>
          </a:ln>
        </p:spPr>
        <p:style>
          <a:lnRef idx="2">
            <a:schemeClr val="accent4"/>
          </a:lnRef>
          <a:fillRef idx="1">
            <a:schemeClr val="lt1"/>
          </a:fillRef>
          <a:effectRef idx="0">
            <a:schemeClr val="accent4"/>
          </a:effectRef>
          <a:fontRef idx="minor">
            <a:schemeClr val="dk1"/>
          </a:fontRef>
        </p:style>
        <p:txBody>
          <a:bodyPr>
            <a:normAutofit/>
          </a:bodyPr>
          <a:lstStyle/>
          <a:p>
            <a:pPr algn="ctr"/>
            <a:r>
              <a:rPr lang="en-IN" sz="2400"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Applications :</a:t>
            </a:r>
          </a:p>
        </p:txBody>
      </p:sp>
      <p:sp>
        <p:nvSpPr>
          <p:cNvPr id="3" name="Text Placeholder 2">
            <a:extLst>
              <a:ext uri="{FF2B5EF4-FFF2-40B4-BE49-F238E27FC236}">
                <a16:creationId xmlns:a16="http://schemas.microsoft.com/office/drawing/2014/main" id="{3E30D57A-4078-ED6F-0C7A-0560B02989DE}"/>
              </a:ext>
            </a:extLst>
          </p:cNvPr>
          <p:cNvSpPr>
            <a:spLocks noGrp="1"/>
          </p:cNvSpPr>
          <p:nvPr>
            <p:ph type="body" idx="1"/>
          </p:nvPr>
        </p:nvSpPr>
        <p:spPr>
          <a:xfrm>
            <a:off x="435288" y="1093694"/>
            <a:ext cx="8950759" cy="4688542"/>
          </a:xfrm>
        </p:spPr>
        <p:txBody>
          <a:bodyPr>
            <a:normAutofit/>
          </a:bodyPr>
          <a:lstStyle/>
          <a:p>
            <a:pPr marL="342900" indent="-342900" algn="just">
              <a:buFont typeface="Arial" panose="020B0604020202020204" pitchFamily="34" charset="0"/>
              <a:buChar char="•"/>
            </a:pPr>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This project have many applications. </a:t>
            </a:r>
          </a:p>
          <a:p>
            <a:pPr marL="342900" indent="-342900" algn="just">
              <a:buFont typeface="Arial" panose="020B0604020202020204" pitchFamily="34" charset="0"/>
              <a:buChar char="•"/>
            </a:pPr>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For example, you are too much lazy to turn on or turn off your street light manually and you forget to turn it on or off daily.</a:t>
            </a:r>
          </a:p>
          <a:p>
            <a:pPr marL="342900" indent="-342900" algn="just">
              <a:buFont typeface="Arial" panose="020B0604020202020204" pitchFamily="34" charset="0"/>
              <a:buChar char="•"/>
            </a:pPr>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 So you easily use this project to save your electricity and in return your money. In countries where load shedding is a big issue due to short fall in electricity and less in resources to generate electricity.</a:t>
            </a:r>
          </a:p>
          <a:p>
            <a:pPr marL="342900" indent="-342900" algn="just">
              <a:buFont typeface="Arial" panose="020B0604020202020204" pitchFamily="34" charset="0"/>
              <a:buChar char="•"/>
            </a:pPr>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 In these countries, load shedding issue can be resolved too some extent by saving as much as you can. </a:t>
            </a:r>
          </a:p>
          <a:p>
            <a:pPr marL="342900" indent="-342900" algn="just">
              <a:buFont typeface="Arial" panose="020B0604020202020204" pitchFamily="34" charset="0"/>
              <a:buChar char="•"/>
            </a:pPr>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By using automatic control of street lights, we can save maximum amount of energy which is useful for your nation and also beneficial for you. Because it will reduce you electricity bill and in return save your money.</a:t>
            </a:r>
            <a:endParaRPr lang="en-IN"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2589469"/>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DBCB99-C9CD-7D76-8AAC-FD24E9EB1729}"/>
              </a:ext>
            </a:extLst>
          </p:cNvPr>
          <p:cNvSpPr txBox="1"/>
          <p:nvPr/>
        </p:nvSpPr>
        <p:spPr>
          <a:xfrm>
            <a:off x="506058" y="338735"/>
            <a:ext cx="8884023" cy="954107"/>
          </a:xfrm>
          <a:prstGeom prst="rect">
            <a:avLst/>
          </a:prstGeom>
          <a:solidFill>
            <a:schemeClr val="bg1">
              <a:lumMod val="95000"/>
            </a:schemeClr>
          </a:solidFill>
          <a:ln>
            <a:solidFill>
              <a:schemeClr val="bg1">
                <a:lumMod val="75000"/>
              </a:schemeClr>
            </a:solidFill>
          </a:ln>
        </p:spPr>
        <p:txBody>
          <a:bodyPr wrap="square" rtlCol="0">
            <a:spAutoFit/>
          </a:bodyPr>
          <a:lstStyle/>
          <a:p>
            <a:pPr algn="just"/>
            <a:r>
              <a:rPr lang="en-US" sz="2000" i="0"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Circuit description :</a:t>
            </a:r>
          </a:p>
          <a:p>
            <a:pPr algn="just"/>
            <a:r>
              <a:rPr lang="en-US" b="0" i="0" dirty="0">
                <a:solidFill>
                  <a:srgbClr val="3A3A3A"/>
                </a:solidFill>
                <a:effectLst/>
                <a:latin typeface="Open Sans" panose="020B0606030504020204" pitchFamily="34" charset="0"/>
              </a:rPr>
              <a:t> </a:t>
            </a:r>
            <a:r>
              <a:rPr lang="en-US" b="0" i="0" dirty="0">
                <a:solidFill>
                  <a:schemeClr val="tx1">
                    <a:lumMod val="95000"/>
                    <a:lumOff val="5000"/>
                  </a:schemeClr>
                </a:solidFill>
                <a:effectLst/>
                <a:latin typeface="Times New Roman" panose="02020603050405020304" pitchFamily="18" charset="0"/>
                <a:cs typeface="Times New Roman" panose="02020603050405020304" pitchFamily="18" charset="0"/>
              </a:rPr>
              <a:t>Followings are the main components of automatic control of street lights :</a:t>
            </a:r>
          </a:p>
          <a:p>
            <a:endParaRPr lang="en-IN" dirty="0"/>
          </a:p>
        </p:txBody>
      </p:sp>
      <p:sp>
        <p:nvSpPr>
          <p:cNvPr id="3" name="Oval 2">
            <a:extLst>
              <a:ext uri="{FF2B5EF4-FFF2-40B4-BE49-F238E27FC236}">
                <a16:creationId xmlns:a16="http://schemas.microsoft.com/office/drawing/2014/main" id="{A7D7F6F6-48B3-7B82-A7D5-B646CC268295}"/>
              </a:ext>
            </a:extLst>
          </p:cNvPr>
          <p:cNvSpPr/>
          <p:nvPr/>
        </p:nvSpPr>
        <p:spPr>
          <a:xfrm>
            <a:off x="321387" y="493059"/>
            <a:ext cx="108472" cy="98611"/>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56A0E0BE-849C-14D0-1382-F5BD07D8DC16}"/>
              </a:ext>
            </a:extLst>
          </p:cNvPr>
          <p:cNvSpPr txBox="1"/>
          <p:nvPr/>
        </p:nvSpPr>
        <p:spPr>
          <a:xfrm>
            <a:off x="430306" y="1479178"/>
            <a:ext cx="9035528" cy="4706470"/>
          </a:xfrm>
          <a:prstGeom prst="rect">
            <a:avLst/>
          </a:prstGeom>
          <a:noFill/>
        </p:spPr>
        <p:txBody>
          <a:bodyPr wrap="square" rtlCol="0">
            <a:spAutoFit/>
          </a:bodyPr>
          <a:lstStyle/>
          <a:p>
            <a:pPr marL="285750" indent="-285750" algn="just">
              <a:buFont typeface="Arial" panose="020B0604020202020204" pitchFamily="34" charset="0"/>
              <a:buChar char="•"/>
            </a:pPr>
            <a:r>
              <a:rPr lang="en-US" i="0" dirty="0">
                <a:solidFill>
                  <a:srgbClr val="0070C0"/>
                </a:solidFill>
                <a:effectLst/>
                <a:latin typeface="Times New Roman" panose="02020603050405020304" pitchFamily="18" charset="0"/>
                <a:cs typeface="Times New Roman" panose="02020603050405020304" pitchFamily="18" charset="0"/>
              </a:rPr>
              <a:t>Light sensor :</a:t>
            </a:r>
          </a:p>
          <a:p>
            <a:pPr algn="just"/>
            <a:endParaRPr lang="en-US" i="0" dirty="0">
              <a:solidFill>
                <a:srgbClr val="0070C0"/>
              </a:solidFill>
              <a:effectLst/>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b="0" i="0" dirty="0">
                <a:solidFill>
                  <a:srgbClr val="3A3A3A"/>
                </a:solidFill>
                <a:effectLst/>
                <a:latin typeface="Times New Roman" panose="02020603050405020304" pitchFamily="18" charset="0"/>
                <a:cs typeface="Times New Roman" panose="02020603050405020304" pitchFamily="18" charset="0"/>
              </a:rPr>
              <a:t>Light sensor is used to sense amount of light. There are many light sensors available in market but Light dependent resistor (LDR) is used as a light sensor. Because it is cheap in price, easily available in market and can be easily interfaced with microcontroller to sense intensity of light. </a:t>
            </a:r>
          </a:p>
          <a:p>
            <a:pPr marL="342900" indent="-342900" algn="just">
              <a:buFont typeface="+mj-lt"/>
              <a:buAutoNum type="arabicPeriod"/>
            </a:pPr>
            <a:r>
              <a:rPr lang="en-US" sz="1600" b="0" i="0" dirty="0">
                <a:solidFill>
                  <a:srgbClr val="3A3A3A"/>
                </a:solidFill>
                <a:effectLst/>
                <a:latin typeface="Times New Roman" panose="02020603050405020304" pitchFamily="18" charset="0"/>
                <a:cs typeface="Times New Roman" panose="02020603050405020304" pitchFamily="18" charset="0"/>
              </a:rPr>
              <a:t>LDR have property to change its resistance according to intensity of light. If light is high, LDR will have low resistance and if light is low, LDR will have high resistance. </a:t>
            </a:r>
          </a:p>
          <a:p>
            <a:pPr marL="342900" indent="-342900" algn="just">
              <a:buFont typeface="+mj-lt"/>
              <a:buAutoNum type="arabicPeriod"/>
            </a:pPr>
            <a:r>
              <a:rPr lang="en-US" sz="1600" b="0" i="0" dirty="0">
                <a:solidFill>
                  <a:srgbClr val="3A3A3A"/>
                </a:solidFill>
                <a:effectLst/>
                <a:latin typeface="Times New Roman" panose="02020603050405020304" pitchFamily="18" charset="0"/>
                <a:cs typeface="Times New Roman" panose="02020603050405020304" pitchFamily="18" charset="0"/>
              </a:rPr>
              <a:t>So microcontroller can easily read this resistance in the form of voltage and which can be back converted into proportional value of light by using a formula available in data </a:t>
            </a:r>
            <a:r>
              <a:rPr lang="en-US" sz="1600" b="0" i="0" dirty="0" err="1">
                <a:solidFill>
                  <a:srgbClr val="3A3A3A"/>
                </a:solidFill>
                <a:effectLst/>
                <a:latin typeface="Times New Roman" panose="02020603050405020304" pitchFamily="18" charset="0"/>
                <a:cs typeface="Times New Roman" panose="02020603050405020304" pitchFamily="18" charset="0"/>
              </a:rPr>
              <a:t>sheet.I</a:t>
            </a:r>
            <a:r>
              <a:rPr lang="en-US" sz="1600" b="0" i="0" dirty="0">
                <a:solidFill>
                  <a:srgbClr val="3A3A3A"/>
                </a:solidFill>
                <a:effectLst/>
                <a:latin typeface="Times New Roman" panose="02020603050405020304" pitchFamily="18" charset="0"/>
                <a:cs typeface="Times New Roman" panose="02020603050405020304" pitchFamily="18" charset="0"/>
              </a:rPr>
              <a:t> recommend you to have look in data sheet of LDR.</a:t>
            </a:r>
          </a:p>
          <a:p>
            <a:endParaRPr lang="en-IN" dirty="0">
              <a:solidFill>
                <a:srgbClr val="0070C0"/>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i="0" dirty="0">
                <a:solidFill>
                  <a:srgbClr val="0070C0"/>
                </a:solidFill>
                <a:effectLst/>
                <a:latin typeface="Times New Roman" panose="02020603050405020304" pitchFamily="18" charset="0"/>
                <a:cs typeface="Times New Roman" panose="02020603050405020304" pitchFamily="18" charset="0"/>
              </a:rPr>
              <a:t>Relay interfacing with microcontroller :</a:t>
            </a:r>
          </a:p>
          <a:p>
            <a:pPr algn="just"/>
            <a:endParaRPr lang="en-US" i="0" dirty="0">
              <a:solidFill>
                <a:srgbClr val="0070C0"/>
              </a:solidFill>
              <a:effectLst/>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dirty="0">
                <a:solidFill>
                  <a:srgbClr val="3A3A3A"/>
                </a:solidFill>
                <a:latin typeface="Times New Roman" panose="02020603050405020304" pitchFamily="18" charset="0"/>
                <a:cs typeface="Times New Roman" panose="02020603050405020304" pitchFamily="18" charset="0"/>
              </a:rPr>
              <a:t>M</a:t>
            </a:r>
            <a:r>
              <a:rPr lang="en-US" sz="1600" b="0" i="0" dirty="0">
                <a:solidFill>
                  <a:srgbClr val="3A3A3A"/>
                </a:solidFill>
                <a:effectLst/>
                <a:latin typeface="Times New Roman" panose="02020603050405020304" pitchFamily="18" charset="0"/>
                <a:cs typeface="Times New Roman" panose="02020603050405020304" pitchFamily="18" charset="0"/>
              </a:rPr>
              <a:t>icrocontroller is used to analyze intensity of light and to generate control signal which in turn on or off transistor which in turn energize relay to turn street light on or off.</a:t>
            </a:r>
          </a:p>
          <a:p>
            <a:pPr marL="342900" indent="-342900" algn="just">
              <a:buFont typeface="+mj-lt"/>
              <a:buAutoNum type="arabicPeriod"/>
            </a:pPr>
            <a:r>
              <a:rPr lang="en-US" sz="1600" b="0" i="0" dirty="0">
                <a:solidFill>
                  <a:srgbClr val="3A3A3A"/>
                </a:solidFill>
                <a:effectLst/>
                <a:latin typeface="Times New Roman" panose="02020603050405020304" pitchFamily="18" charset="0"/>
                <a:cs typeface="Times New Roman" panose="02020603050405020304" pitchFamily="18" charset="0"/>
              </a:rPr>
              <a:t> NPN transistor is used as a switch and resistor at the base of transistor is used as current limiting resistor.</a:t>
            </a:r>
          </a:p>
          <a:p>
            <a:endParaRPr lang="en-IN" dirty="0"/>
          </a:p>
        </p:txBody>
      </p:sp>
    </p:spTree>
    <p:extLst>
      <p:ext uri="{BB962C8B-B14F-4D97-AF65-F5344CB8AC3E}">
        <p14:creationId xmlns:p14="http://schemas.microsoft.com/office/powerpoint/2010/main" val="3253835440"/>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121BDEB-43E3-4425-475E-CAA543B6A9DD}"/>
              </a:ext>
            </a:extLst>
          </p:cNvPr>
          <p:cNvSpPr txBox="1"/>
          <p:nvPr/>
        </p:nvSpPr>
        <p:spPr>
          <a:xfrm>
            <a:off x="421341" y="239215"/>
            <a:ext cx="2429435" cy="400110"/>
          </a:xfrm>
          <a:prstGeom prst="rect">
            <a:avLst/>
          </a:prstGeom>
          <a:solidFill>
            <a:schemeClr val="bg1">
              <a:lumMod val="95000"/>
            </a:schemeClr>
          </a:solidFill>
          <a:ln>
            <a:solidFill>
              <a:schemeClr val="bg1">
                <a:lumMod val="75000"/>
              </a:schemeClr>
            </a:solidFill>
          </a:ln>
        </p:spPr>
        <p:txBody>
          <a:bodyPr wrap="square" rtlCol="0">
            <a:spAutoFit/>
          </a:bodyPr>
          <a:lstStyle/>
          <a:p>
            <a:pPr algn="just"/>
            <a:r>
              <a:rPr lang="en-IN" sz="2000"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Proteus design :</a:t>
            </a:r>
          </a:p>
        </p:txBody>
      </p:sp>
      <p:pic>
        <p:nvPicPr>
          <p:cNvPr id="4" name="Picture 3">
            <a:extLst>
              <a:ext uri="{FF2B5EF4-FFF2-40B4-BE49-F238E27FC236}">
                <a16:creationId xmlns:a16="http://schemas.microsoft.com/office/drawing/2014/main" id="{DE630A16-6D56-D939-58BA-806A750807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341" y="851648"/>
            <a:ext cx="8516471" cy="5163626"/>
          </a:xfrm>
          <a:prstGeom prst="rect">
            <a:avLst/>
          </a:prstGeom>
          <a:ln w="88900" cap="sq" cmpd="thickThin">
            <a:solidFill>
              <a:srgbClr val="000000"/>
            </a:solidFill>
            <a:prstDash val="solid"/>
            <a:miter lim="800000"/>
          </a:ln>
          <a:effectLst>
            <a:innerShdw blurRad="76200">
              <a:srgbClr val="000000"/>
            </a:innerShdw>
          </a:effectLst>
        </p:spPr>
      </p:pic>
      <p:sp>
        <p:nvSpPr>
          <p:cNvPr id="5" name="Oval 4">
            <a:extLst>
              <a:ext uri="{FF2B5EF4-FFF2-40B4-BE49-F238E27FC236}">
                <a16:creationId xmlns:a16="http://schemas.microsoft.com/office/drawing/2014/main" id="{05FD5CF5-0E90-9AD9-F3E9-2304E7F58DB0}"/>
              </a:ext>
            </a:extLst>
          </p:cNvPr>
          <p:cNvSpPr/>
          <p:nvPr/>
        </p:nvSpPr>
        <p:spPr>
          <a:xfrm>
            <a:off x="259976" y="381000"/>
            <a:ext cx="89647" cy="116541"/>
          </a:xfrm>
          <a:prstGeom prst="ellipse">
            <a:avLst/>
          </a:prstGeom>
          <a:solidFill>
            <a:srgbClr val="00B050"/>
          </a:solidFill>
          <a:ln>
            <a:solidFill>
              <a:srgbClr val="00B05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92591118"/>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352984-3A7D-E045-2070-ED75B3FDC46D}"/>
              </a:ext>
            </a:extLst>
          </p:cNvPr>
          <p:cNvSpPr txBox="1"/>
          <p:nvPr/>
        </p:nvSpPr>
        <p:spPr>
          <a:xfrm>
            <a:off x="224117" y="125506"/>
            <a:ext cx="2805953" cy="369332"/>
          </a:xfrm>
          <a:prstGeom prst="rect">
            <a:avLst/>
          </a:prstGeom>
          <a:noFill/>
        </p:spPr>
        <p:txBody>
          <a:bodyPr wrap="square" rtlCol="0">
            <a:spAutoFit/>
          </a:bodyPr>
          <a:lstStyle/>
          <a:p>
            <a:r>
              <a:rPr lang="en-IN"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Keil C Language Code :</a:t>
            </a:r>
          </a:p>
        </p:txBody>
      </p:sp>
      <p:sp>
        <p:nvSpPr>
          <p:cNvPr id="5" name="Content Placeholder 4">
            <a:extLst>
              <a:ext uri="{FF2B5EF4-FFF2-40B4-BE49-F238E27FC236}">
                <a16:creationId xmlns:a16="http://schemas.microsoft.com/office/drawing/2014/main" id="{CC57B174-D58C-FABE-B0E9-BAC89BE1D607}"/>
              </a:ext>
            </a:extLst>
          </p:cNvPr>
          <p:cNvSpPr>
            <a:spLocks noGrp="1"/>
          </p:cNvSpPr>
          <p:nvPr>
            <p:ph sz="half" idx="1"/>
          </p:nvPr>
        </p:nvSpPr>
        <p:spPr>
          <a:xfrm>
            <a:off x="507005" y="717272"/>
            <a:ext cx="4184035" cy="5701458"/>
          </a:xfrm>
          <a:solidFill>
            <a:schemeClr val="bg1">
              <a:lumMod val="85000"/>
            </a:schemeClr>
          </a:solidFill>
          <a:ln>
            <a:solidFill>
              <a:srgbClr val="FF0000"/>
            </a:solidFill>
          </a:ln>
        </p:spPr>
        <p:txBody>
          <a:bodyPr>
            <a:normAutofit/>
          </a:bodyPr>
          <a:lstStyle/>
          <a:p>
            <a:r>
              <a:rPr lang="en-IN" dirty="0">
                <a:solidFill>
                  <a:schemeClr val="bg2">
                    <a:lumMod val="10000"/>
                  </a:schemeClr>
                </a:solidFill>
                <a:latin typeface="Times New Roman" panose="02020603050405020304" pitchFamily="18" charset="0"/>
                <a:cs typeface="Times New Roman" panose="02020603050405020304" pitchFamily="18" charset="0"/>
              </a:rPr>
              <a:t>CODE Starts Here :</a:t>
            </a:r>
          </a:p>
          <a:p>
            <a:pPr marL="0" indent="0" algn="just">
              <a:spcAft>
                <a:spcPts val="800"/>
              </a:spcAft>
              <a:buNone/>
            </a:pP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#include&lt;reg51.h&gt;</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err="1">
                <a:solidFill>
                  <a:srgbClr val="0070C0"/>
                </a:solidFill>
                <a:latin typeface="Times New Roman" panose="02020603050405020304" pitchFamily="18" charset="0"/>
                <a:ea typeface="Calibri" panose="020F0502020204030204" pitchFamily="34" charset="0"/>
                <a:cs typeface="Mangal" panose="02040503050203030202" pitchFamily="18" charset="0"/>
              </a:rPr>
              <a:t>sbit</a:t>
            </a: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 sensor1=P1^0;</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err="1">
                <a:solidFill>
                  <a:srgbClr val="0070C0"/>
                </a:solidFill>
                <a:latin typeface="Times New Roman" panose="02020603050405020304" pitchFamily="18" charset="0"/>
                <a:ea typeface="Calibri" panose="020F0502020204030204" pitchFamily="34" charset="0"/>
                <a:cs typeface="Mangal" panose="02040503050203030202" pitchFamily="18" charset="0"/>
              </a:rPr>
              <a:t>sbit</a:t>
            </a: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 sensor2=P1^1;</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err="1">
                <a:solidFill>
                  <a:srgbClr val="0070C0"/>
                </a:solidFill>
                <a:latin typeface="Times New Roman" panose="02020603050405020304" pitchFamily="18" charset="0"/>
                <a:ea typeface="Calibri" panose="020F0502020204030204" pitchFamily="34" charset="0"/>
                <a:cs typeface="Mangal" panose="02040503050203030202" pitchFamily="18" charset="0"/>
              </a:rPr>
              <a:t>sbit</a:t>
            </a: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 sensor3=P1^2;</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err="1">
                <a:solidFill>
                  <a:srgbClr val="0070C0"/>
                </a:solidFill>
                <a:latin typeface="Times New Roman" panose="02020603050405020304" pitchFamily="18" charset="0"/>
                <a:ea typeface="Calibri" panose="020F0502020204030204" pitchFamily="34" charset="0"/>
                <a:cs typeface="Mangal" panose="02040503050203030202" pitchFamily="18" charset="0"/>
              </a:rPr>
              <a:t>sbit</a:t>
            </a: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 load1=P2^0;</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err="1">
                <a:solidFill>
                  <a:srgbClr val="0070C0"/>
                </a:solidFill>
                <a:latin typeface="Times New Roman" panose="02020603050405020304" pitchFamily="18" charset="0"/>
                <a:ea typeface="Calibri" panose="020F0502020204030204" pitchFamily="34" charset="0"/>
                <a:cs typeface="Mangal" panose="02040503050203030202" pitchFamily="18" charset="0"/>
              </a:rPr>
              <a:t>sbit</a:t>
            </a: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 load2=P2^1;</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err="1">
                <a:solidFill>
                  <a:srgbClr val="0070C0"/>
                </a:solidFill>
                <a:latin typeface="Times New Roman" panose="02020603050405020304" pitchFamily="18" charset="0"/>
                <a:ea typeface="Calibri" panose="020F0502020204030204" pitchFamily="34" charset="0"/>
                <a:cs typeface="Mangal" panose="02040503050203030202" pitchFamily="18" charset="0"/>
              </a:rPr>
              <a:t>sbit</a:t>
            </a: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 load3=P2^2;</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void main ()</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load1=load2=load3=0;</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a:solidFill>
                  <a:srgbClr val="0070C0"/>
                </a:solidFill>
                <a:latin typeface="Times New Roman" panose="02020603050405020304" pitchFamily="18" charset="0"/>
                <a:ea typeface="Calibri" panose="020F0502020204030204" pitchFamily="34" charset="0"/>
                <a:cs typeface="Mangal" panose="02040503050203030202" pitchFamily="18" charset="0"/>
              </a:rPr>
              <a:t>sensor1=sensor2=sensor3=0;</a:t>
            </a:r>
            <a:endParaRPr lang="en-IN" sz="1500" kern="100" dirty="0">
              <a:solidFill>
                <a:srgbClr val="0070C0"/>
              </a:solidFill>
              <a:latin typeface="Calibri" panose="020F0502020204030204" pitchFamily="34" charset="0"/>
              <a:ea typeface="Calibri" panose="020F0502020204030204" pitchFamily="34" charset="0"/>
              <a:cs typeface="Mangal" panose="02040503050203030202" pitchFamily="18" charset="0"/>
            </a:endParaRPr>
          </a:p>
          <a:p>
            <a:endParaRPr lang="en-IN" dirty="0">
              <a:solidFill>
                <a:schemeClr val="bg2">
                  <a:lumMod val="10000"/>
                </a:schemeClr>
              </a:solidFill>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7852276D-1BA1-D439-7277-341641D3482D}"/>
              </a:ext>
            </a:extLst>
          </p:cNvPr>
          <p:cNvSpPr>
            <a:spLocks noGrp="1"/>
          </p:cNvSpPr>
          <p:nvPr>
            <p:ph sz="half" idx="2"/>
          </p:nvPr>
        </p:nvSpPr>
        <p:spPr>
          <a:xfrm>
            <a:off x="5246869" y="1326873"/>
            <a:ext cx="4251254" cy="3854728"/>
          </a:xfrm>
          <a:solidFill>
            <a:schemeClr val="bg1">
              <a:lumMod val="85000"/>
            </a:schemeClr>
          </a:solidFill>
          <a:ln>
            <a:solidFill>
              <a:srgbClr val="FF0000"/>
            </a:solidFill>
          </a:ln>
        </p:spPr>
        <p:txBody>
          <a:bodyPr>
            <a:normAutofit/>
          </a:bodyPr>
          <a:lstStyle/>
          <a:p>
            <a:pPr marL="0" indent="0" algn="just">
              <a:lnSpc>
                <a:spcPct val="107000"/>
              </a:lnSpc>
              <a:spcAft>
                <a:spcPts val="800"/>
              </a:spcAft>
              <a:buNone/>
            </a:pPr>
            <a:r>
              <a:rPr lang="en-IN" sz="1500" kern="100" dirty="0">
                <a:solidFill>
                  <a:srgbClr val="4472C4"/>
                </a:solidFill>
                <a:effectLst/>
                <a:latin typeface="Times New Roman" panose="02020603050405020304" pitchFamily="18" charset="0"/>
                <a:ea typeface="Calibri" panose="020F0502020204030204" pitchFamily="34" charset="0"/>
                <a:cs typeface="Times New Roman" panose="02020603050405020304" pitchFamily="18" charset="0"/>
              </a:rPr>
              <a:t>while(1)</a:t>
            </a:r>
            <a:r>
              <a:rPr lang="en-IN" sz="1500" kern="100" dirty="0">
                <a:latin typeface="Times New Roman" panose="02020603050405020304" pitchFamily="18" charset="0"/>
                <a:ea typeface="Calibri" panose="020F0502020204030204" pitchFamily="34" charset="0"/>
                <a:cs typeface="Times New Roman" panose="02020603050405020304" pitchFamily="18" charset="0"/>
              </a:rPr>
              <a:t>  </a:t>
            </a:r>
            <a:r>
              <a:rPr lang="en-IN" sz="1500" kern="100" dirty="0">
                <a:solidFill>
                  <a:srgbClr val="4472C4"/>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IN" sz="15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en-IN" sz="1500" kern="100" dirty="0">
                <a:solidFill>
                  <a:srgbClr val="4472C4"/>
                </a:solidFill>
                <a:effectLst/>
                <a:latin typeface="Times New Roman" panose="02020603050405020304" pitchFamily="18" charset="0"/>
                <a:ea typeface="Calibri" panose="020F0502020204030204" pitchFamily="34" charset="0"/>
                <a:cs typeface="Times New Roman" panose="02020603050405020304" pitchFamily="18" charset="0"/>
              </a:rPr>
              <a:t>   if(sensor1==1)</a:t>
            </a:r>
            <a:r>
              <a:rPr lang="en-IN" sz="1500" kern="100" dirty="0">
                <a:latin typeface="Times New Roman" panose="02020603050405020304" pitchFamily="18" charset="0"/>
                <a:ea typeface="Calibri" panose="020F0502020204030204" pitchFamily="34" charset="0"/>
                <a:cs typeface="Times New Roman" panose="02020603050405020304" pitchFamily="18" charset="0"/>
              </a:rPr>
              <a:t> </a:t>
            </a:r>
            <a:r>
              <a:rPr lang="en-IN" sz="1500" kern="100" dirty="0">
                <a:solidFill>
                  <a:srgbClr val="4472C4"/>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N" sz="15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en-IN" sz="1500" kern="100" dirty="0">
                <a:solidFill>
                  <a:srgbClr val="4472C4"/>
                </a:solidFill>
                <a:effectLst/>
                <a:latin typeface="Times New Roman" panose="02020603050405020304" pitchFamily="18" charset="0"/>
                <a:ea typeface="Calibri" panose="020F0502020204030204" pitchFamily="34" charset="0"/>
                <a:cs typeface="Times New Roman" panose="02020603050405020304" pitchFamily="18" charset="0"/>
              </a:rPr>
              <a:t>    {    load1=1;     load2=0;</a:t>
            </a:r>
            <a:r>
              <a:rPr lang="en-IN" sz="1500" kern="100" dirty="0">
                <a:latin typeface="Times New Roman" panose="02020603050405020304" pitchFamily="18" charset="0"/>
                <a:ea typeface="Calibri" panose="020F0502020204030204" pitchFamily="34" charset="0"/>
                <a:cs typeface="Times New Roman" panose="02020603050405020304" pitchFamily="18" charset="0"/>
              </a:rPr>
              <a:t>    </a:t>
            </a:r>
            <a:r>
              <a:rPr lang="en-IN" sz="1500" kern="100" dirty="0">
                <a:solidFill>
                  <a:srgbClr val="4472C4"/>
                </a:solidFill>
                <a:effectLst/>
                <a:latin typeface="Times New Roman" panose="02020603050405020304" pitchFamily="18" charset="0"/>
                <a:ea typeface="Calibri" panose="020F0502020204030204" pitchFamily="34" charset="0"/>
                <a:cs typeface="Times New Roman" panose="02020603050405020304" pitchFamily="18" charset="0"/>
              </a:rPr>
              <a:t>load3=0;   }</a:t>
            </a:r>
            <a:endParaRPr lang="en-IN" sz="15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en-IN" sz="1500" kern="100" dirty="0">
                <a:solidFill>
                  <a:srgbClr val="4472C4"/>
                </a:solidFill>
                <a:effectLst/>
                <a:latin typeface="Times New Roman" panose="02020603050405020304" pitchFamily="18" charset="0"/>
                <a:ea typeface="Calibri" panose="020F0502020204030204" pitchFamily="34" charset="0"/>
                <a:cs typeface="Mangal" panose="02040503050203030202" pitchFamily="18" charset="0"/>
              </a:rPr>
              <a:t>   if(sensor2==1)</a:t>
            </a:r>
            <a:endParaRPr lang="en-IN" sz="1500" kern="100" dirty="0">
              <a:effectLst/>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a:solidFill>
                  <a:srgbClr val="4472C4"/>
                </a:solidFill>
                <a:effectLst/>
                <a:latin typeface="Times New Roman" panose="02020603050405020304" pitchFamily="18" charset="0"/>
                <a:ea typeface="Calibri" panose="020F0502020204030204" pitchFamily="34" charset="0"/>
                <a:cs typeface="Mangal" panose="02040503050203030202" pitchFamily="18" charset="0"/>
              </a:rPr>
              <a:t>    {   load1=0;</a:t>
            </a:r>
            <a:r>
              <a:rPr lang="en-IN" sz="1500" kern="100" dirty="0">
                <a:latin typeface="Calibri" panose="020F0502020204030204" pitchFamily="34" charset="0"/>
                <a:ea typeface="Calibri" panose="020F0502020204030204" pitchFamily="34" charset="0"/>
                <a:cs typeface="Mangal" panose="02040503050203030202" pitchFamily="18" charset="0"/>
              </a:rPr>
              <a:t>       </a:t>
            </a:r>
            <a:r>
              <a:rPr lang="en-IN" sz="1500" kern="100" dirty="0">
                <a:solidFill>
                  <a:srgbClr val="4472C4"/>
                </a:solidFill>
                <a:effectLst/>
                <a:latin typeface="Times New Roman" panose="02020603050405020304" pitchFamily="18" charset="0"/>
                <a:ea typeface="Calibri" panose="020F0502020204030204" pitchFamily="34" charset="0"/>
                <a:cs typeface="Mangal" panose="02040503050203030202" pitchFamily="18" charset="0"/>
              </a:rPr>
              <a:t>load2=1;    load3=0;</a:t>
            </a:r>
            <a:r>
              <a:rPr lang="en-IN" sz="1500" kern="100" dirty="0">
                <a:latin typeface="Calibri" panose="020F0502020204030204" pitchFamily="34" charset="0"/>
                <a:ea typeface="Calibri" panose="020F0502020204030204" pitchFamily="34" charset="0"/>
                <a:cs typeface="Mangal" panose="02040503050203030202" pitchFamily="18" charset="0"/>
              </a:rPr>
              <a:t> </a:t>
            </a:r>
            <a:r>
              <a:rPr lang="en-IN" sz="1500" kern="100" dirty="0">
                <a:solidFill>
                  <a:srgbClr val="4472C4"/>
                </a:solidFill>
                <a:effectLst/>
                <a:latin typeface="Times New Roman" panose="02020603050405020304" pitchFamily="18" charset="0"/>
                <a:ea typeface="Calibri" panose="020F0502020204030204" pitchFamily="34" charset="0"/>
                <a:cs typeface="Mangal" panose="02040503050203030202" pitchFamily="18" charset="0"/>
              </a:rPr>
              <a:t> }</a:t>
            </a:r>
          </a:p>
          <a:p>
            <a:pPr marL="0" indent="0" algn="just">
              <a:lnSpc>
                <a:spcPct val="107000"/>
              </a:lnSpc>
              <a:spcAft>
                <a:spcPts val="800"/>
              </a:spcAft>
              <a:buNone/>
            </a:pPr>
            <a:r>
              <a:rPr lang="en-IN" sz="1800" kern="100" dirty="0">
                <a:solidFill>
                  <a:srgbClr val="4472C4"/>
                </a:solidFill>
                <a:effectLst/>
                <a:latin typeface="Times New Roman" panose="02020603050405020304" pitchFamily="18" charset="0"/>
                <a:ea typeface="Calibri" panose="020F0502020204030204" pitchFamily="34" charset="0"/>
                <a:cs typeface="Mangal" panose="02040503050203030202" pitchFamily="18" charset="0"/>
              </a:rPr>
              <a:t>  </a:t>
            </a:r>
            <a:r>
              <a:rPr lang="en-IN" sz="1500" kern="100" dirty="0">
                <a:solidFill>
                  <a:srgbClr val="4472C4"/>
                </a:solidFill>
                <a:effectLst/>
                <a:latin typeface="Times New Roman" panose="02020603050405020304" pitchFamily="18" charset="0"/>
                <a:ea typeface="Calibri" panose="020F0502020204030204" pitchFamily="34" charset="0"/>
                <a:cs typeface="Mangal" panose="02040503050203030202" pitchFamily="18" charset="0"/>
              </a:rPr>
              <a:t>if(sensor3==1)</a:t>
            </a:r>
            <a:endParaRPr lang="en-IN" sz="1500" kern="100" dirty="0">
              <a:effectLst/>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1500" kern="100" dirty="0">
                <a:solidFill>
                  <a:srgbClr val="4472C4"/>
                </a:solidFill>
                <a:effectLst/>
                <a:latin typeface="Times New Roman" panose="02020603050405020304" pitchFamily="18" charset="0"/>
                <a:ea typeface="Calibri" panose="020F0502020204030204" pitchFamily="34" charset="0"/>
                <a:cs typeface="Mangal" panose="02040503050203030202" pitchFamily="18" charset="0"/>
              </a:rPr>
              <a:t>     {  load1=0;      load2=0;    load3=1;  }</a:t>
            </a:r>
            <a:r>
              <a:rPr lang="en-IN" sz="1500" kern="100" dirty="0">
                <a:latin typeface="Calibri" panose="020F0502020204030204" pitchFamily="34" charset="0"/>
                <a:ea typeface="Calibri" panose="020F0502020204030204" pitchFamily="34" charset="0"/>
                <a:cs typeface="Mangal" panose="02040503050203030202" pitchFamily="18" charset="0"/>
              </a:rPr>
              <a:t>  </a:t>
            </a:r>
            <a:r>
              <a:rPr lang="en-IN" sz="1500" kern="100" dirty="0">
                <a:solidFill>
                  <a:srgbClr val="4472C4"/>
                </a:solidFill>
                <a:effectLst/>
                <a:latin typeface="Times New Roman" panose="02020603050405020304" pitchFamily="18" charset="0"/>
                <a:ea typeface="Calibri" panose="020F0502020204030204" pitchFamily="34" charset="0"/>
                <a:cs typeface="Mangal" panose="02040503050203030202" pitchFamily="18" charset="0"/>
              </a:rPr>
              <a:t> }</a:t>
            </a:r>
            <a:r>
              <a:rPr lang="en-IN" sz="1500" kern="100" dirty="0">
                <a:latin typeface="Calibri" panose="020F0502020204030204" pitchFamily="34" charset="0"/>
                <a:ea typeface="Calibri" panose="020F0502020204030204" pitchFamily="34" charset="0"/>
                <a:cs typeface="Mangal" panose="02040503050203030202" pitchFamily="18" charset="0"/>
              </a:rPr>
              <a:t>   </a:t>
            </a:r>
            <a:r>
              <a:rPr lang="en-IN" sz="1500" kern="100" dirty="0">
                <a:solidFill>
                  <a:srgbClr val="4472C4"/>
                </a:solidFill>
                <a:effectLst/>
                <a:latin typeface="Times New Roman" panose="02020603050405020304" pitchFamily="18" charset="0"/>
                <a:ea typeface="Calibri" panose="020F0502020204030204" pitchFamily="34" charset="0"/>
                <a:cs typeface="Mangal" panose="02040503050203030202" pitchFamily="18" charset="0"/>
              </a:rPr>
              <a:t>}</a:t>
            </a:r>
            <a:endParaRPr lang="en-IN"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8963471"/>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UYOG MCI Recording">
            <a:hlinkClick r:id="" action="ppaction://media"/>
            <a:extLst>
              <a:ext uri="{FF2B5EF4-FFF2-40B4-BE49-F238E27FC236}">
                <a16:creationId xmlns:a16="http://schemas.microsoft.com/office/drawing/2014/main" id="{F1302B37-7E4F-4E5E-532E-0D157A3878D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93473" y="920376"/>
            <a:ext cx="9369092" cy="5623859"/>
          </a:xfrm>
          <a:prstGeom prst="rect">
            <a:avLst/>
          </a:prstGeom>
          <a:ln w="88900" cap="sq" cmpd="thickThin">
            <a:solidFill>
              <a:srgbClr val="000000"/>
            </a:solidFill>
            <a:prstDash val="solid"/>
            <a:miter lim="800000"/>
          </a:ln>
          <a:effectLst>
            <a:innerShdw blurRad="76200">
              <a:srgbClr val="000000"/>
            </a:innerShdw>
          </a:effectLst>
        </p:spPr>
      </p:pic>
      <p:sp>
        <p:nvSpPr>
          <p:cNvPr id="3" name="TextBox 2">
            <a:extLst>
              <a:ext uri="{FF2B5EF4-FFF2-40B4-BE49-F238E27FC236}">
                <a16:creationId xmlns:a16="http://schemas.microsoft.com/office/drawing/2014/main" id="{97DB5E23-D9D7-D93B-87E6-1DF2E30025FD}"/>
              </a:ext>
            </a:extLst>
          </p:cNvPr>
          <p:cNvSpPr txBox="1"/>
          <p:nvPr/>
        </p:nvSpPr>
        <p:spPr>
          <a:xfrm>
            <a:off x="456225" y="194392"/>
            <a:ext cx="2797963" cy="400110"/>
          </a:xfrm>
          <a:prstGeom prst="rect">
            <a:avLst/>
          </a:prstGeom>
          <a:noFill/>
          <a:ln>
            <a:solidFill>
              <a:schemeClr val="bg1">
                <a:lumMod val="75000"/>
              </a:schemeClr>
            </a:solidFill>
          </a:ln>
        </p:spPr>
        <p:txBody>
          <a:bodyPr wrap="square" rtlCol="0">
            <a:spAutoFit/>
          </a:bodyPr>
          <a:lstStyle/>
          <a:p>
            <a:r>
              <a:rPr lang="en-IN" sz="2000"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Project Simulation :</a:t>
            </a:r>
          </a:p>
        </p:txBody>
      </p:sp>
      <p:sp>
        <p:nvSpPr>
          <p:cNvPr id="4" name="Oval 3">
            <a:extLst>
              <a:ext uri="{FF2B5EF4-FFF2-40B4-BE49-F238E27FC236}">
                <a16:creationId xmlns:a16="http://schemas.microsoft.com/office/drawing/2014/main" id="{190C380F-C02C-A797-6F38-1863ABFECA9A}"/>
              </a:ext>
            </a:extLst>
          </p:cNvPr>
          <p:cNvSpPr/>
          <p:nvPr/>
        </p:nvSpPr>
        <p:spPr>
          <a:xfrm>
            <a:off x="259001" y="340659"/>
            <a:ext cx="134471" cy="107576"/>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86540295"/>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7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38B3A9-218A-E393-49C7-8038BE992D8C}"/>
              </a:ext>
            </a:extLst>
          </p:cNvPr>
          <p:cNvSpPr txBox="1"/>
          <p:nvPr/>
        </p:nvSpPr>
        <p:spPr>
          <a:xfrm flipH="1">
            <a:off x="431201" y="394447"/>
            <a:ext cx="1738258" cy="400110"/>
          </a:xfrm>
          <a:prstGeom prst="rect">
            <a:avLst/>
          </a:prstGeom>
          <a:noFill/>
        </p:spPr>
        <p:txBody>
          <a:bodyPr wrap="square" rtlCol="0">
            <a:spAutoFit/>
          </a:bodyPr>
          <a:lstStyle/>
          <a:p>
            <a:r>
              <a:rPr lang="en-IN" sz="2000"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References :</a:t>
            </a:r>
          </a:p>
        </p:txBody>
      </p:sp>
      <p:sp>
        <p:nvSpPr>
          <p:cNvPr id="3" name="TextBox 2">
            <a:extLst>
              <a:ext uri="{FF2B5EF4-FFF2-40B4-BE49-F238E27FC236}">
                <a16:creationId xmlns:a16="http://schemas.microsoft.com/office/drawing/2014/main" id="{C71E07A6-58EC-FC40-524C-062905E4EFC1}"/>
              </a:ext>
            </a:extLst>
          </p:cNvPr>
          <p:cNvSpPr txBox="1"/>
          <p:nvPr/>
        </p:nvSpPr>
        <p:spPr>
          <a:xfrm>
            <a:off x="431201" y="1030941"/>
            <a:ext cx="5082988" cy="369332"/>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0070C0"/>
                </a:solidFill>
                <a:latin typeface="Times New Roman" panose="02020603050405020304" pitchFamily="18" charset="0"/>
                <a:cs typeface="Times New Roman" panose="02020603050405020304" pitchFamily="18" charset="0"/>
              </a:rPr>
              <a:t>https://youtu.be/mDQaGdNpDMA</a:t>
            </a:r>
          </a:p>
        </p:txBody>
      </p:sp>
      <p:sp>
        <p:nvSpPr>
          <p:cNvPr id="4" name="TextBox 3">
            <a:extLst>
              <a:ext uri="{FF2B5EF4-FFF2-40B4-BE49-F238E27FC236}">
                <a16:creationId xmlns:a16="http://schemas.microsoft.com/office/drawing/2014/main" id="{0B1035A9-4ED9-6F19-7419-A41EACA2948D}"/>
              </a:ext>
            </a:extLst>
          </p:cNvPr>
          <p:cNvSpPr txBox="1"/>
          <p:nvPr/>
        </p:nvSpPr>
        <p:spPr>
          <a:xfrm flipH="1">
            <a:off x="431201" y="1568823"/>
            <a:ext cx="7412916" cy="369332"/>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0070C0"/>
                </a:solidFill>
                <a:latin typeface="Times New Roman" panose="02020603050405020304" pitchFamily="18" charset="0"/>
                <a:cs typeface="Times New Roman" panose="02020603050405020304" pitchFamily="18" charset="0"/>
              </a:rPr>
              <a:t>https://microcontrollerslab.com/automatic-control-of-street-lights/</a:t>
            </a:r>
          </a:p>
        </p:txBody>
      </p:sp>
      <p:sp>
        <p:nvSpPr>
          <p:cNvPr id="5" name="TextBox 4">
            <a:extLst>
              <a:ext uri="{FF2B5EF4-FFF2-40B4-BE49-F238E27FC236}">
                <a16:creationId xmlns:a16="http://schemas.microsoft.com/office/drawing/2014/main" id="{335D9C9C-A074-8502-593C-E819BC87CC2E}"/>
              </a:ext>
            </a:extLst>
          </p:cNvPr>
          <p:cNvSpPr txBox="1"/>
          <p:nvPr/>
        </p:nvSpPr>
        <p:spPr>
          <a:xfrm flipH="1">
            <a:off x="2080705" y="3738282"/>
            <a:ext cx="5557223" cy="707886"/>
          </a:xfrm>
          <a:prstGeom prst="rect">
            <a:avLst/>
          </a:prstGeom>
          <a:solidFill>
            <a:schemeClr val="bg1">
              <a:lumMod val="85000"/>
            </a:schemeClr>
          </a:solidFill>
          <a:ln>
            <a:solidFill>
              <a:srgbClr val="00B050"/>
            </a:solidFill>
          </a:ln>
          <a:effectLst>
            <a:glow rad="63500">
              <a:schemeClr val="accent2">
                <a:satMod val="175000"/>
                <a:alpha val="40000"/>
              </a:schemeClr>
            </a:glow>
            <a:outerShdw blurRad="50800" dist="38100" dir="2700000" algn="tl" rotWithShape="0">
              <a:prstClr val="black">
                <a:alpha val="40000"/>
              </a:prstClr>
            </a:outerShdw>
          </a:effectLst>
        </p:spPr>
        <p:txBody>
          <a:bodyPr wrap="square" rtlCol="0">
            <a:spAutoFit/>
          </a:bodyPr>
          <a:lstStyle/>
          <a:p>
            <a:pPr algn="ctr"/>
            <a:r>
              <a:rPr lang="en-IN" sz="4000"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 !!!</a:t>
            </a:r>
          </a:p>
        </p:txBody>
      </p:sp>
    </p:spTree>
    <p:extLst>
      <p:ext uri="{BB962C8B-B14F-4D97-AF65-F5344CB8AC3E}">
        <p14:creationId xmlns:p14="http://schemas.microsoft.com/office/powerpoint/2010/main" val="3364795633"/>
      </p:ext>
    </p:extLst>
  </p:cSld>
  <p:clrMapOvr>
    <a:masterClrMapping/>
  </p:clrMapOvr>
  <mc:AlternateContent xmlns:mc="http://schemas.openxmlformats.org/markup-compatibility/2006" xmlns:p14="http://schemas.microsoft.com/office/powerpoint/2010/main">
    <mc:Choice Requires="p14">
      <p:transition spd="slow" p14:dur="7000">
        <p:fade/>
      </p:transition>
    </mc:Choice>
    <mc:Fallback xmlns="">
      <p:transition spd="slow">
        <p:fade/>
      </p:transition>
    </mc:Fallback>
  </mc:AlternateContent>
</p:sld>
</file>

<file path=ppt/theme/theme1.xml><?xml version="1.0" encoding="utf-8"?>
<a:theme xmlns:a="http://schemas.openxmlformats.org/drawingml/2006/main" name="Facet">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112</TotalTime>
  <Words>744</Words>
  <Application>Microsoft Office PowerPoint</Application>
  <PresentationFormat>Widescreen</PresentationFormat>
  <Paragraphs>60</Paragraphs>
  <Slides>8</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Open Sans</vt:lpstr>
      <vt:lpstr>Times New Roman</vt:lpstr>
      <vt:lpstr>Trebuchet MS</vt:lpstr>
      <vt:lpstr>Wingdings 3</vt:lpstr>
      <vt:lpstr>Facet</vt:lpstr>
      <vt:lpstr>Automatic street light control  using 8051</vt:lpstr>
      <vt:lpstr>Automatic street light control using 8051 :</vt:lpstr>
      <vt:lpstr>Applications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street light control  using 8051</dc:title>
  <dc:creator>Suyog Kale</dc:creator>
  <cp:lastModifiedBy>Suyog Kale</cp:lastModifiedBy>
  <cp:revision>4</cp:revision>
  <dcterms:created xsi:type="dcterms:W3CDTF">2023-04-30T22:06:16Z</dcterms:created>
  <dcterms:modified xsi:type="dcterms:W3CDTF">2023-05-01T19:31:13Z</dcterms:modified>
</cp:coreProperties>
</file>

<file path=docProps/thumbnail.jpeg>
</file>